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147475113" r:id="rId4"/>
    <p:sldId id="275" r:id="rId5"/>
    <p:sldId id="2147475115" r:id="rId6"/>
    <p:sldId id="274" r:id="rId7"/>
    <p:sldId id="278" r:id="rId8"/>
    <p:sldId id="2147475112" r:id="rId9"/>
    <p:sldId id="2147475116" r:id="rId10"/>
    <p:sldId id="276" r:id="rId11"/>
    <p:sldId id="2145708713" r:id="rId12"/>
    <p:sldId id="2147475109" r:id="rId13"/>
    <p:sldId id="277" r:id="rId14"/>
    <p:sldId id="2147475110" r:id="rId15"/>
    <p:sldId id="2147475114" r:id="rId16"/>
    <p:sldId id="263" r:id="rId17"/>
    <p:sldId id="266" r:id="rId18"/>
    <p:sldId id="273" r:id="rId19"/>
    <p:sldId id="2145708712" r:id="rId20"/>
    <p:sldId id="2145708714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0704"/>
  </p:normalViewPr>
  <p:slideViewPr>
    <p:cSldViewPr snapToGrid="0">
      <p:cViewPr>
        <p:scale>
          <a:sx n="82" d="100"/>
          <a:sy n="82" d="100"/>
        </p:scale>
        <p:origin x="4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628E-DC1F-8C4C-8A0D-381D5A2BA7F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9D41-F7D9-BD4C-9832-52331CD5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5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6509A-64E4-0963-EBA8-985D33835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32AE4-EC8A-3D4F-F74D-565C1765C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74FB3-B62D-6B94-9B1E-397626AFF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minds</a:t>
            </a:r>
          </a:p>
          <a:p>
            <a:r>
              <a:rPr lang="en-US" dirty="0"/>
              <a:t>But you 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4D6A-CD48-3E95-2D3F-0A7BA50BB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0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36E58-1563-925D-14B6-C3B18AA6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63FC6-F179-0638-AD93-82293D8F9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D4D58-D2DD-DB1D-6F82-093E17DD6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minds</a:t>
            </a:r>
          </a:p>
          <a:p>
            <a:r>
              <a:rPr lang="en-US" dirty="0"/>
              <a:t>But you can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86895-9705-2DCF-4D68-A438BB1AE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B830-72E2-F4D6-E218-0B33DDD0F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08EA0-D3CB-5489-18FA-70DD63BC2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B5F16-2D50-AEF5-BA51-850035A49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4BA90-A6CE-CAD4-73F6-29840D235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BC138-7EE1-A618-14A0-17873B1A4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419D0-2899-FFE5-9BE8-B9DBE7C9D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E2CC2-9BC1-BFD8-F21C-756AC3490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3FA7B-1774-034F-DE0E-95E4B8375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9D41-F7D9-BD4C-9832-52331CD51F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B7F5-36ED-0F4D-7A16-B911377E5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2803C-FB9A-ACFE-2A45-BEEF7847E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0DF8-8A46-DFFD-A950-422D65AB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9C47C-3804-EC53-2C59-9D3D2A6F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EA96F-94F6-1445-D8F7-CE244785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97BE-4D82-EA84-CA13-9F61A724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47D8-9558-D738-36B8-71ABE7D49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2367E-0131-8AC5-BD83-17D0F4B5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551C-1FBA-89F8-9551-5E56C0A4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BC0C-6A25-4C9D-4245-54E7D15D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F5C1B-353E-0EE9-5583-867DB3CE6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A5918-18B3-35D9-9F42-38CD7F3A5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C10CF-B31E-B2B4-A8B2-FC0A2A0E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95F9-3D24-8DC8-DDBB-D5E24A31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3D2D1-F029-C96E-22AD-564BCC33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384A-6E2E-9D89-140F-ABC3ACA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BFD8-5317-A392-86FB-DC255E89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7F162-063F-6DE4-74DE-C9232BEE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2DDB-A4EC-E1F7-BE79-C3D0732A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BE864-FA2A-0E67-52D0-424C94FC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25D4-E5F8-F5A6-46D6-E9F9F5D8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5A24-0441-F7C4-0246-C796E3BD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B4C49-8770-841C-1C1F-173C252A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061EC-E8C4-EAA0-4444-F3FD533E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A0F3-0A3E-730E-BC0A-3AF01D35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D96E-E110-695A-8C25-A9414A75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2EBE-E7A6-5158-940A-A1D448821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1D7E8-108D-A07D-5B13-6E113D44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0C32C-E60F-E4EB-ACAA-BF1743B6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34BE-E468-C949-4DD2-5868A007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AD9B6-830F-D6F6-9B41-9414BF36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FE17-9353-0413-C786-7B2A47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F0E7E-FD93-49F3-FB56-576BC79E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A86D6-4C68-02BA-B1F5-3EF63AF6C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EAAC4-9E62-B48D-1433-AD4179113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59574-FA95-2F77-33D1-0A70C9F4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A9824-B612-C376-D846-11D478C4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C5EEE-4E47-5F18-3697-72500705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93592-C68A-3F56-1202-818396E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A5C4-70EE-5BBD-D809-AC1B02EF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C748E-2935-30F2-9B14-6B7BC24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ACDD8-952B-768E-5A1D-B545B85F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A574D-A961-C1AB-8285-60198A01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ACBA2-82ED-87AA-A9E2-411E5390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5D8F0-3895-BB33-5AA2-1794D5AD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DABA9-A584-BA3F-34D0-367EAE2F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AE9A-E8E7-017C-0365-F3A6A899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EBAF-E280-ED5F-D36B-3FAEEDD8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5484-D5B1-5926-18BE-92B4C88F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1CF2E-B837-712E-6EBD-A1273033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4D59E-1862-CE51-59A4-F56C8C79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C7845-B4BB-A6C3-8782-35C18DE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DD52-27F4-683B-5FFD-4F5D886D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29FDB-0076-A1F7-91D5-B5C84A2AD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ED646-1DFF-366D-2022-EE3D1C537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99B98-90DC-7807-4596-B55B3A76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B67D4-D92B-1036-4098-49BE20F5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20F6C-53B1-C039-FAC2-6BB56389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7A918-7982-9241-884F-9C9FC8FB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9C55-1B64-4644-4318-A0432108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CCC3-C74A-2274-3130-15601BA53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E1E257-71C4-B349-9B61-092256304E2C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B6EC-762A-1181-A98A-34EBD6F93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9DD6-6544-68F6-E083-D8130B839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A1150-0756-2149-884C-CC016290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several colored pencils&#10;&#10;Description automatically generated">
            <a:extLst>
              <a:ext uri="{FF2B5EF4-FFF2-40B4-BE49-F238E27FC236}">
                <a16:creationId xmlns:a16="http://schemas.microsoft.com/office/drawing/2014/main" id="{C0A910B4-1358-400A-49D3-987073E656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1219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B2E03-8897-F472-A245-09901BDC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053" y="614150"/>
            <a:ext cx="10103893" cy="1037230"/>
          </a:xfrm>
        </p:spPr>
        <p:txBody>
          <a:bodyPr anchor="t"/>
          <a:lstStyle/>
          <a:p>
            <a:r>
              <a:rPr lang="en-US" b="1" dirty="0">
                <a:solidFill>
                  <a:schemeClr val="bg1"/>
                </a:solidFill>
              </a:rPr>
              <a:t>From Influence to Confluence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5BF87-28C2-99CB-9B10-A90884E6C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753"/>
            <a:ext cx="9144000" cy="2387600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800" b="1" i="1" dirty="0">
                <a:solidFill>
                  <a:schemeClr val="bg1"/>
                </a:solidFill>
              </a:rPr>
              <a:t>Harnessing the Power of Diverse Perspectives in Teams</a:t>
            </a:r>
          </a:p>
          <a:p>
            <a:endParaRPr lang="en-US" sz="21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Chyonne Kreltszheim</a:t>
            </a:r>
          </a:p>
          <a:p>
            <a:r>
              <a:rPr lang="en-US" sz="2800" dirty="0">
                <a:solidFill>
                  <a:schemeClr val="bg1"/>
                </a:solidFill>
              </a:rPr>
              <a:t>11 September 2024</a:t>
            </a:r>
          </a:p>
          <a:p>
            <a:r>
              <a:rPr lang="en-US" sz="2800" dirty="0">
                <a:solidFill>
                  <a:schemeClr val="bg1"/>
                </a:solidFill>
              </a:rPr>
              <a:t>0414 785 619</a:t>
            </a:r>
          </a:p>
        </p:txBody>
      </p:sp>
    </p:spTree>
    <p:extLst>
      <p:ext uri="{BB962C8B-B14F-4D97-AF65-F5344CB8AC3E}">
        <p14:creationId xmlns:p14="http://schemas.microsoft.com/office/powerpoint/2010/main" val="162024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1E8A7-9BDC-FCDF-BE83-BD345EB0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57B59-D594-3E77-8E77-2519D6D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#2: Perspective-sharing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D5CA-CDD9-DE77-B4AE-59BDCCD6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Being:	Self-worth</a:t>
            </a:r>
          </a:p>
          <a:p>
            <a:pPr marL="0" indent="0">
              <a:buNone/>
            </a:pPr>
            <a:r>
              <a:rPr lang="en-US" dirty="0"/>
              <a:t>		Generosity</a:t>
            </a:r>
          </a:p>
          <a:p>
            <a:pPr marL="0" indent="0">
              <a:buNone/>
            </a:pPr>
            <a:r>
              <a:rPr lang="en-US" dirty="0"/>
              <a:t>		Service</a:t>
            </a:r>
          </a:p>
          <a:p>
            <a:pPr marL="0" indent="0">
              <a:buNone/>
            </a:pPr>
            <a:r>
              <a:rPr lang="en-US" dirty="0"/>
              <a:t>Seeing:	“How can I add value?”</a:t>
            </a:r>
          </a:p>
          <a:p>
            <a:pPr marL="0" indent="0">
              <a:buNone/>
            </a:pPr>
            <a:r>
              <a:rPr lang="en-US" dirty="0"/>
              <a:t>Doing:	Explaining your perspective, sharing your:</a:t>
            </a:r>
          </a:p>
          <a:p>
            <a:pPr marL="2009775" indent="-180975"/>
            <a:r>
              <a:rPr lang="en-US" dirty="0"/>
              <a:t>Data (observations, evidence)</a:t>
            </a:r>
          </a:p>
          <a:p>
            <a:pPr marL="2009775" indent="-180975"/>
            <a:r>
              <a:rPr lang="en-US" dirty="0"/>
              <a:t>Interpretation (assumptions, thinking)</a:t>
            </a:r>
          </a:p>
          <a:p>
            <a:pPr marL="2009775" indent="-180975"/>
            <a:r>
              <a:rPr lang="en-US" dirty="0"/>
              <a:t>Conclusion (proposed action)</a:t>
            </a:r>
          </a:p>
          <a:p>
            <a:pPr marL="1828800" indent="0">
              <a:buNone/>
            </a:pPr>
            <a:r>
              <a:rPr lang="en-US" dirty="0"/>
              <a:t>Declare your biases</a:t>
            </a:r>
          </a:p>
        </p:txBody>
      </p:sp>
    </p:spTree>
    <p:extLst>
      <p:ext uri="{BB962C8B-B14F-4D97-AF65-F5344CB8AC3E}">
        <p14:creationId xmlns:p14="http://schemas.microsoft.com/office/powerpoint/2010/main" val="27436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75B3D-EF1D-7D8A-7601-BD5CDE89A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EACB-3461-A790-BA09-D1413953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mplex maths formulae on a blackboard">
            <a:extLst>
              <a:ext uri="{FF2B5EF4-FFF2-40B4-BE49-F238E27FC236}">
                <a16:creationId xmlns:a16="http://schemas.microsoft.com/office/drawing/2014/main" id="{89C2DCC1-1F0F-0FF8-C415-A039780DD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" t="-1" r="92" b="-1"/>
          <a:stretch/>
        </p:blipFill>
        <p:spPr>
          <a:xfrm>
            <a:off x="0" y="0"/>
            <a:ext cx="12192000" cy="8914716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6F804A-72CD-0F7F-307C-4C76FC3D17E1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chemeClr val="bg1">
              <a:lumMod val="95000"/>
              <a:alpha val="79819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Show your work</a:t>
            </a:r>
          </a:p>
        </p:txBody>
      </p:sp>
    </p:spTree>
    <p:extLst>
      <p:ext uri="{BB962C8B-B14F-4D97-AF65-F5344CB8AC3E}">
        <p14:creationId xmlns:p14="http://schemas.microsoft.com/office/powerpoint/2010/main" val="154885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92D3B9-AA46-BBCC-013A-BA999EA93C06}"/>
              </a:ext>
            </a:extLst>
          </p:cNvPr>
          <p:cNvSpPr txBox="1"/>
          <p:nvPr/>
        </p:nvSpPr>
        <p:spPr>
          <a:xfrm>
            <a:off x="688979" y="6321319"/>
            <a:ext cx="367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Calibri" panose="020F0502020204030204" pitchFamily="34" charset="0"/>
              </a:rPr>
              <a:t>Ref: Ladder of Inference, Chris Argyris, Action Design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97F13-6FCF-07A6-250D-82A177BFA2D3}"/>
              </a:ext>
            </a:extLst>
          </p:cNvPr>
          <p:cNvGrpSpPr/>
          <p:nvPr/>
        </p:nvGrpSpPr>
        <p:grpSpPr>
          <a:xfrm>
            <a:off x="1988110" y="1624270"/>
            <a:ext cx="8215780" cy="4454516"/>
            <a:chOff x="2009328" y="1612695"/>
            <a:chExt cx="8215780" cy="44545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FE776-74B4-F7DE-A252-FD9A76F16AC9}"/>
                </a:ext>
              </a:extLst>
            </p:cNvPr>
            <p:cNvSpPr txBox="1"/>
            <p:nvPr/>
          </p:nvSpPr>
          <p:spPr>
            <a:xfrm>
              <a:off x="8411936" y="2866884"/>
              <a:ext cx="1813172" cy="19082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Garamond" charset="0"/>
                  <a:cs typeface="Calibri" panose="020F0502020204030204" pitchFamily="34" charset="0"/>
                </a:rPr>
                <a:t>ENQUIRY</a:t>
              </a:r>
            </a:p>
            <a:p>
              <a:pPr algn="ctr">
                <a:defRPr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Garamond" charset="0"/>
                  <a:cs typeface="Calibri" panose="020F0502020204030204" pitchFamily="34" charset="0"/>
                </a:rPr>
                <a:t>Learn more about their perspective by asking open questions starting from the top of the ladder and working your way down</a:t>
              </a:r>
            </a:p>
          </p:txBody>
        </p:sp>
        <p:sp>
          <p:nvSpPr>
            <p:cNvPr id="6" name="Up Arrow 5">
              <a:extLst>
                <a:ext uri="{FF2B5EF4-FFF2-40B4-BE49-F238E27FC236}">
                  <a16:creationId xmlns:a16="http://schemas.microsoft.com/office/drawing/2014/main" id="{DBF2875A-1F8C-1C59-6559-2950348CC6C0}"/>
                </a:ext>
              </a:extLst>
            </p:cNvPr>
            <p:cNvSpPr/>
            <p:nvPr/>
          </p:nvSpPr>
          <p:spPr>
            <a:xfrm>
              <a:off x="4033359" y="1833674"/>
              <a:ext cx="560044" cy="4233537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F7FB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64AD27C2-C384-A657-8C80-F48FC1948C76}"/>
                </a:ext>
              </a:extLst>
            </p:cNvPr>
            <p:cNvSpPr/>
            <p:nvPr/>
          </p:nvSpPr>
          <p:spPr>
            <a:xfrm rot="10800000">
              <a:off x="7641213" y="1792513"/>
              <a:ext cx="563894" cy="4233537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F7FB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9B5EFB-C541-D152-5898-B65C8F765A58}"/>
                </a:ext>
              </a:extLst>
            </p:cNvPr>
            <p:cNvSpPr txBox="1"/>
            <p:nvPr/>
          </p:nvSpPr>
          <p:spPr>
            <a:xfrm>
              <a:off x="4929143" y="1612695"/>
              <a:ext cx="83052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1400" dirty="0">
                  <a:solidFill>
                    <a:srgbClr val="002060"/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YOURS</a:t>
              </a:r>
              <a:endParaRPr lang="en-AU" sz="1400" dirty="0">
                <a:solidFill>
                  <a:srgbClr val="002060"/>
                </a:solidFill>
                <a:latin typeface="Aptos" panose="020B0004020202020204" pitchFamily="34" charset="0"/>
                <a:ea typeface="Garamond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108603-1B4E-B10F-B3C9-9A0969E13F26}"/>
                </a:ext>
              </a:extLst>
            </p:cNvPr>
            <p:cNvSpPr txBox="1"/>
            <p:nvPr/>
          </p:nvSpPr>
          <p:spPr>
            <a:xfrm>
              <a:off x="6553566" y="1612695"/>
              <a:ext cx="830527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1400" dirty="0">
                  <a:solidFill>
                    <a:srgbClr val="002060"/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THEIRS</a:t>
              </a:r>
              <a:endParaRPr lang="en-AU" sz="1400" dirty="0">
                <a:solidFill>
                  <a:srgbClr val="002060"/>
                </a:solidFill>
                <a:latin typeface="Aptos" panose="020B0004020202020204" pitchFamily="34" charset="0"/>
                <a:ea typeface="Garamond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1E10D0-CA56-CC53-D28F-A14EE49FE9FF}"/>
                </a:ext>
              </a:extLst>
            </p:cNvPr>
            <p:cNvSpPr/>
            <p:nvPr/>
          </p:nvSpPr>
          <p:spPr>
            <a:xfrm rot="461795">
              <a:off x="5026701" y="2003041"/>
              <a:ext cx="113835" cy="39767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C8FB6-3B42-4953-DD0E-EE2FAC47CAEC}"/>
                </a:ext>
              </a:extLst>
            </p:cNvPr>
            <p:cNvSpPr/>
            <p:nvPr/>
          </p:nvSpPr>
          <p:spPr>
            <a:xfrm rot="21139881">
              <a:off x="7125189" y="2003062"/>
              <a:ext cx="115098" cy="39754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21221E-B30A-E477-202C-3264FDE4805A}"/>
                </a:ext>
              </a:extLst>
            </p:cNvPr>
            <p:cNvSpPr/>
            <p:nvPr/>
          </p:nvSpPr>
          <p:spPr>
            <a:xfrm rot="5400000">
              <a:off x="6138550" y="2801834"/>
              <a:ext cx="45719" cy="199259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F9231E-2975-BD79-1978-7E4B943E705F}"/>
                </a:ext>
              </a:extLst>
            </p:cNvPr>
            <p:cNvSpPr/>
            <p:nvPr/>
          </p:nvSpPr>
          <p:spPr>
            <a:xfrm rot="5400000">
              <a:off x="6118106" y="1636027"/>
              <a:ext cx="45719" cy="16233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477AF6-6161-1C11-C0CC-F35AA680A557}"/>
                </a:ext>
              </a:extLst>
            </p:cNvPr>
            <p:cNvSpPr txBox="1"/>
            <p:nvPr/>
          </p:nvSpPr>
          <p:spPr>
            <a:xfrm>
              <a:off x="5203008" y="2480435"/>
              <a:ext cx="179504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CONCLUSION</a:t>
              </a:r>
            </a:p>
            <a:p>
              <a:pPr algn="ctr">
                <a:defRPr/>
              </a:pPr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decision, opinion</a:t>
              </a:r>
            </a:p>
            <a:p>
              <a:pPr algn="ctr">
                <a:defRPr/>
              </a:pPr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action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A01459-3CA4-7568-BA38-5A815E4FFF0B}"/>
                </a:ext>
              </a:extLst>
            </p:cNvPr>
            <p:cNvSpPr txBox="1"/>
            <p:nvPr/>
          </p:nvSpPr>
          <p:spPr>
            <a:xfrm>
              <a:off x="2009328" y="2858405"/>
              <a:ext cx="1813172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Garamond" charset="0"/>
                  <a:cs typeface="Calibri" panose="020F0502020204030204" pitchFamily="34" charset="0"/>
                </a:rPr>
                <a:t>ADVOCACY</a:t>
              </a:r>
            </a:p>
            <a:p>
              <a:pPr algn="ctr">
                <a:defRPr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Garamond" charset="0"/>
                  <a:cs typeface="Calibri" panose="020F0502020204030204" pitchFamily="34" charset="0"/>
                </a:rPr>
                <a:t>Share your perspective starting from the bottom of the ladder and working your way up, checking in to seek alignment with them on each rung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C51ECB-ECF0-F234-BE55-B7B1427139D0}"/>
                </a:ext>
              </a:extLst>
            </p:cNvPr>
            <p:cNvSpPr txBox="1"/>
            <p:nvPr/>
          </p:nvSpPr>
          <p:spPr>
            <a:xfrm>
              <a:off x="4857246" y="3843732"/>
              <a:ext cx="25674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INTERPRETATION</a:t>
              </a:r>
            </a:p>
            <a:p>
              <a:pPr algn="ctr">
                <a:defRPr/>
              </a:pPr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meaning, assumptions, reasoning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9B211E-6B73-38BE-A8CC-83B114A53568}"/>
                </a:ext>
              </a:extLst>
            </p:cNvPr>
            <p:cNvSpPr txBox="1"/>
            <p:nvPr/>
          </p:nvSpPr>
          <p:spPr>
            <a:xfrm>
              <a:off x="4888521" y="5155525"/>
              <a:ext cx="25674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DATA</a:t>
              </a:r>
            </a:p>
            <a:p>
              <a:pPr algn="ctr">
                <a:defRPr/>
              </a:pPr>
              <a:r>
                <a:rPr lang="en-A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Kiona" charset="0"/>
                  <a:cs typeface="Calibri" panose="020F0502020204030204" pitchFamily="34" charset="0"/>
                </a:rPr>
                <a:t>facts, observations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6C5406-6844-96A5-F4B5-FBA7666D3F6F}"/>
                </a:ext>
              </a:extLst>
            </p:cNvPr>
            <p:cNvSpPr/>
            <p:nvPr/>
          </p:nvSpPr>
          <p:spPr>
            <a:xfrm rot="5400000">
              <a:off x="6101660" y="3882942"/>
              <a:ext cx="45719" cy="246266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A19975-9A81-2DF1-A82E-D51407B9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Show your work</a:t>
            </a:r>
          </a:p>
        </p:txBody>
      </p:sp>
    </p:spTree>
    <p:extLst>
      <p:ext uri="{BB962C8B-B14F-4D97-AF65-F5344CB8AC3E}">
        <p14:creationId xmlns:p14="http://schemas.microsoft.com/office/powerpoint/2010/main" val="326291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2FEF7-CE58-E9A0-502D-E48643EC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190E-5ACD-32CD-C70E-20143D16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#3: Perspective-integrating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6344-67C6-B3CD-CD7D-9DE742748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Being:	Optimism</a:t>
            </a:r>
          </a:p>
          <a:p>
            <a:pPr marL="0" indent="0">
              <a:buNone/>
            </a:pPr>
            <a:r>
              <a:rPr lang="en-US" dirty="0"/>
              <a:t>		Creativity</a:t>
            </a:r>
          </a:p>
          <a:p>
            <a:pPr marL="0" indent="0">
              <a:buNone/>
            </a:pPr>
            <a:r>
              <a:rPr lang="en-US" dirty="0"/>
              <a:t>		Adaptability</a:t>
            </a:r>
          </a:p>
          <a:p>
            <a:pPr marL="0" indent="0">
              <a:buNone/>
            </a:pPr>
            <a:r>
              <a:rPr lang="en-US" dirty="0"/>
              <a:t>Seeing:	“How might we ‘expand the pie’?”</a:t>
            </a:r>
          </a:p>
          <a:p>
            <a:pPr marL="0" indent="0">
              <a:buNone/>
            </a:pPr>
            <a:r>
              <a:rPr lang="en-US" dirty="0"/>
              <a:t>		“How might we address the tension between our 			different perspectives?”</a:t>
            </a:r>
          </a:p>
          <a:p>
            <a:pPr marL="0" indent="0">
              <a:buNone/>
            </a:pPr>
            <a:r>
              <a:rPr lang="en-US" dirty="0"/>
              <a:t>Doing:	Make low-cost, high-value trades to create mutual 			value (Harvard Negotiation Project) </a:t>
            </a:r>
          </a:p>
          <a:p>
            <a:pPr marL="0" indent="0">
              <a:buNone/>
            </a:pPr>
            <a:r>
              <a:rPr lang="en-US" dirty="0"/>
              <a:t>		Integrate polarities (Barry Johnson)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arkles in the shape of a infinity symbol&#10;&#10;Description automatically generated">
            <a:extLst>
              <a:ext uri="{FF2B5EF4-FFF2-40B4-BE49-F238E27FC236}">
                <a16:creationId xmlns:a16="http://schemas.microsoft.com/office/drawing/2014/main" id="{10DFAFDA-63EF-6764-B591-263CE2C7FE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81" b="234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FD382A-D00B-9F99-14C5-C778672CBD8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chemeClr val="bg1">
              <a:lumMod val="95000"/>
              <a:alpha val="79819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Find the balance in ‘both/and’</a:t>
            </a:r>
          </a:p>
        </p:txBody>
      </p:sp>
    </p:spTree>
    <p:extLst>
      <p:ext uri="{BB962C8B-B14F-4D97-AF65-F5344CB8AC3E}">
        <p14:creationId xmlns:p14="http://schemas.microsoft.com/office/powerpoint/2010/main" val="173847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7B439-CCB7-EFD1-8D44-94FD93D76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A394-21A3-8A9E-C0B4-1816BACB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Look for the ‘both/and’</a:t>
            </a:r>
          </a:p>
        </p:txBody>
      </p:sp>
      <p:pic>
        <p:nvPicPr>
          <p:cNvPr id="14" name="Graphic 13" descr="Infinity outline">
            <a:extLst>
              <a:ext uri="{FF2B5EF4-FFF2-40B4-BE49-F238E27FC236}">
                <a16:creationId xmlns:a16="http://schemas.microsoft.com/office/drawing/2014/main" id="{0BF53CFD-E7A7-43CB-1171-84D42DDBE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6295" y="562845"/>
            <a:ext cx="6559410" cy="6559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E4A9EF-9719-502E-5404-0D3EEC07D1E6}"/>
              </a:ext>
            </a:extLst>
          </p:cNvPr>
          <p:cNvSpPr txBox="1"/>
          <p:nvPr/>
        </p:nvSpPr>
        <p:spPr>
          <a:xfrm>
            <a:off x="842064" y="4255651"/>
            <a:ext cx="1974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Downsides of overuse</a:t>
            </a:r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7686F570-C2F6-D141-9A6F-9FCD08025D83}"/>
              </a:ext>
            </a:extLst>
          </p:cNvPr>
          <p:cNvSpPr/>
          <p:nvPr/>
        </p:nvSpPr>
        <p:spPr>
          <a:xfrm>
            <a:off x="6005457" y="1797874"/>
            <a:ext cx="181087" cy="4389120"/>
          </a:xfrm>
          <a:prstGeom prst="up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1826A5-DD80-FBEE-C6E7-C077BAA723A2}"/>
              </a:ext>
            </a:extLst>
          </p:cNvPr>
          <p:cNvSpPr/>
          <p:nvPr/>
        </p:nvSpPr>
        <p:spPr>
          <a:xfrm>
            <a:off x="633087" y="3788764"/>
            <a:ext cx="10952466" cy="108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E4AD4-2913-7A0B-369F-4BE7D5C9CDA4}"/>
              </a:ext>
            </a:extLst>
          </p:cNvPr>
          <p:cNvSpPr txBox="1"/>
          <p:nvPr/>
        </p:nvSpPr>
        <p:spPr>
          <a:xfrm>
            <a:off x="838200" y="1825177"/>
            <a:ext cx="18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Benefits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8CD7B7-759B-86A6-5028-1C1003EE60E7}"/>
              </a:ext>
            </a:extLst>
          </p:cNvPr>
          <p:cNvSpPr txBox="1"/>
          <p:nvPr/>
        </p:nvSpPr>
        <p:spPr>
          <a:xfrm>
            <a:off x="9526041" y="1825177"/>
            <a:ext cx="182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Benefits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6C4-296B-7174-9AB1-72A1DBF9015B}"/>
              </a:ext>
            </a:extLst>
          </p:cNvPr>
          <p:cNvSpPr txBox="1"/>
          <p:nvPr/>
        </p:nvSpPr>
        <p:spPr>
          <a:xfrm>
            <a:off x="9375705" y="4241605"/>
            <a:ext cx="1974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Downsides of overuse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0F82A-7A97-C52A-DE45-610E4DEE3557}"/>
              </a:ext>
            </a:extLst>
          </p:cNvPr>
          <p:cNvSpPr txBox="1"/>
          <p:nvPr/>
        </p:nvSpPr>
        <p:spPr>
          <a:xfrm>
            <a:off x="838200" y="6295155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i="1" dirty="0"/>
              <a:t>And</a:t>
            </a:r>
            <a:r>
              <a:rPr lang="en-US" sz="1200" dirty="0"/>
              <a:t> by Barry Johnson PhD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E672-D4C4-B6C4-3391-4852DBF9482A}"/>
              </a:ext>
            </a:extLst>
          </p:cNvPr>
          <p:cNvSpPr/>
          <p:nvPr/>
        </p:nvSpPr>
        <p:spPr>
          <a:xfrm>
            <a:off x="7831112" y="3557472"/>
            <a:ext cx="2269863" cy="570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BF64C-E255-FE63-1B9A-E9E24E5D1103}"/>
              </a:ext>
            </a:extLst>
          </p:cNvPr>
          <p:cNvSpPr/>
          <p:nvPr/>
        </p:nvSpPr>
        <p:spPr>
          <a:xfrm>
            <a:off x="2091026" y="3557472"/>
            <a:ext cx="2269863" cy="570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303A9-604D-3170-5B24-B6C353B40C83}"/>
              </a:ext>
            </a:extLst>
          </p:cNvPr>
          <p:cNvSpPr txBox="1"/>
          <p:nvPr/>
        </p:nvSpPr>
        <p:spPr>
          <a:xfrm>
            <a:off x="2274771" y="2330066"/>
            <a:ext cx="1827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actions will enable us to gain the benefits of this pole?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8BABA-A20B-766B-10E5-7F1B2CEFECF6}"/>
              </a:ext>
            </a:extLst>
          </p:cNvPr>
          <p:cNvSpPr txBox="1"/>
          <p:nvPr/>
        </p:nvSpPr>
        <p:spPr>
          <a:xfrm>
            <a:off x="2202723" y="4770934"/>
            <a:ext cx="1974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early warning signs will alert us to the overuse of this pole?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B732E-8076-2A75-A308-04C5B4EC3F15}"/>
              </a:ext>
            </a:extLst>
          </p:cNvPr>
          <p:cNvSpPr txBox="1"/>
          <p:nvPr/>
        </p:nvSpPr>
        <p:spPr>
          <a:xfrm>
            <a:off x="8052163" y="2267443"/>
            <a:ext cx="1827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actions will enable us to gain the benefits of this pole?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86337-6277-F639-9A20-AF1CFB5CBCC6}"/>
              </a:ext>
            </a:extLst>
          </p:cNvPr>
          <p:cNvSpPr txBox="1"/>
          <p:nvPr/>
        </p:nvSpPr>
        <p:spPr>
          <a:xfrm>
            <a:off x="7978926" y="4770934"/>
            <a:ext cx="1974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early warning signs will alert us to the overuse of this pole?</a:t>
            </a:r>
          </a:p>
        </p:txBody>
      </p:sp>
    </p:spTree>
    <p:extLst>
      <p:ext uri="{BB962C8B-B14F-4D97-AF65-F5344CB8AC3E}">
        <p14:creationId xmlns:p14="http://schemas.microsoft.com/office/powerpoint/2010/main" val="62024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0519-5705-068A-B8E2-663215FB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Find the balance in ‘both/and’ (example)</a:t>
            </a:r>
          </a:p>
        </p:txBody>
      </p:sp>
      <p:pic>
        <p:nvPicPr>
          <p:cNvPr id="14" name="Graphic 13" descr="Infinity outline">
            <a:extLst>
              <a:ext uri="{FF2B5EF4-FFF2-40B4-BE49-F238E27FC236}">
                <a16:creationId xmlns:a16="http://schemas.microsoft.com/office/drawing/2014/main" id="{29E71065-BE6A-8106-B50B-AC4C09604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6295" y="562845"/>
            <a:ext cx="6559410" cy="6559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4C046B-0EE7-DFEE-CB3C-D2C931B7F6B8}"/>
              </a:ext>
            </a:extLst>
          </p:cNvPr>
          <p:cNvSpPr txBox="1"/>
          <p:nvPr/>
        </p:nvSpPr>
        <p:spPr>
          <a:xfrm>
            <a:off x="842064" y="4255651"/>
            <a:ext cx="1974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Downsides of overuse</a:t>
            </a:r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3179AFB5-E88B-E365-7F8D-6D3EBEEFD207}"/>
              </a:ext>
            </a:extLst>
          </p:cNvPr>
          <p:cNvSpPr/>
          <p:nvPr/>
        </p:nvSpPr>
        <p:spPr>
          <a:xfrm>
            <a:off x="6005457" y="1797874"/>
            <a:ext cx="181087" cy="4389120"/>
          </a:xfrm>
          <a:prstGeom prst="up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1670E-8CE1-046A-238F-277AB4561E53}"/>
              </a:ext>
            </a:extLst>
          </p:cNvPr>
          <p:cNvSpPr/>
          <p:nvPr/>
        </p:nvSpPr>
        <p:spPr>
          <a:xfrm>
            <a:off x="633087" y="3788764"/>
            <a:ext cx="10952466" cy="1081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C7CD7-516C-A62B-9234-BD8B65D8D670}"/>
              </a:ext>
            </a:extLst>
          </p:cNvPr>
          <p:cNvSpPr txBox="1"/>
          <p:nvPr/>
        </p:nvSpPr>
        <p:spPr>
          <a:xfrm>
            <a:off x="838200" y="1825177"/>
            <a:ext cx="18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Benefits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3E1D9D-DD7C-ABAB-01D5-6ED7F4C90AAF}"/>
              </a:ext>
            </a:extLst>
          </p:cNvPr>
          <p:cNvSpPr txBox="1"/>
          <p:nvPr/>
        </p:nvSpPr>
        <p:spPr>
          <a:xfrm>
            <a:off x="9526041" y="1825177"/>
            <a:ext cx="182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Benefits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7014C0-9F6E-7839-3EF2-3708497C95CD}"/>
              </a:ext>
            </a:extLst>
          </p:cNvPr>
          <p:cNvSpPr txBox="1"/>
          <p:nvPr/>
        </p:nvSpPr>
        <p:spPr>
          <a:xfrm>
            <a:off x="9375705" y="4241605"/>
            <a:ext cx="1974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Downsides of overuse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2744-9403-0191-B5DF-E8C7D1C8AE26}"/>
              </a:ext>
            </a:extLst>
          </p:cNvPr>
          <p:cNvSpPr txBox="1"/>
          <p:nvPr/>
        </p:nvSpPr>
        <p:spPr>
          <a:xfrm>
            <a:off x="838200" y="6295155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i="1" dirty="0"/>
              <a:t>And</a:t>
            </a:r>
            <a:r>
              <a:rPr lang="en-US" sz="1200" dirty="0"/>
              <a:t> by Barry Johnson PhD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545564-C55C-677F-6B83-284AE33806DC}"/>
              </a:ext>
            </a:extLst>
          </p:cNvPr>
          <p:cNvSpPr/>
          <p:nvPr/>
        </p:nvSpPr>
        <p:spPr>
          <a:xfrm>
            <a:off x="7831112" y="3557472"/>
            <a:ext cx="2269863" cy="570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F4523-7BF6-A236-387A-FC823CACD699}"/>
              </a:ext>
            </a:extLst>
          </p:cNvPr>
          <p:cNvSpPr/>
          <p:nvPr/>
        </p:nvSpPr>
        <p:spPr>
          <a:xfrm>
            <a:off x="2091026" y="3557472"/>
            <a:ext cx="2269863" cy="570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B51AF-9438-6C2C-7C3F-AE4025FBEFAC}"/>
              </a:ext>
            </a:extLst>
          </p:cNvPr>
          <p:cNvSpPr txBox="1"/>
          <p:nvPr/>
        </p:nvSpPr>
        <p:spPr>
          <a:xfrm>
            <a:off x="2202723" y="4770934"/>
            <a:ext cx="1974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early warning signs will alert us to the overuse of Stability?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AF668-821C-9A23-11E2-C7569F83BDFF}"/>
              </a:ext>
            </a:extLst>
          </p:cNvPr>
          <p:cNvSpPr txBox="1"/>
          <p:nvPr/>
        </p:nvSpPr>
        <p:spPr>
          <a:xfrm>
            <a:off x="7985886" y="2277042"/>
            <a:ext cx="1951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actions will enable us to gain the benefits of Change?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D45B4-F355-624E-EBE1-D768FB23F70B}"/>
              </a:ext>
            </a:extLst>
          </p:cNvPr>
          <p:cNvSpPr txBox="1"/>
          <p:nvPr/>
        </p:nvSpPr>
        <p:spPr>
          <a:xfrm>
            <a:off x="7831112" y="4770934"/>
            <a:ext cx="2269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early warning signs will alert us to the overuse of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71E55-B9B8-9F48-9714-F91BEEDC9AC3}"/>
              </a:ext>
            </a:extLst>
          </p:cNvPr>
          <p:cNvSpPr txBox="1"/>
          <p:nvPr/>
        </p:nvSpPr>
        <p:spPr>
          <a:xfrm>
            <a:off x="2274771" y="2330066"/>
            <a:ext cx="1827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What actions will enable us to gain the benefits of Stability?</a:t>
            </a:r>
          </a:p>
        </p:txBody>
      </p:sp>
    </p:spTree>
    <p:extLst>
      <p:ext uri="{BB962C8B-B14F-4D97-AF65-F5344CB8AC3E}">
        <p14:creationId xmlns:p14="http://schemas.microsoft.com/office/powerpoint/2010/main" val="324514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0A4F-E269-5712-9A07-F853E26D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From Influence to Confluence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AF46-5816-9AE5-3D0D-CD1734B3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2800" i="1" dirty="0"/>
          </a:p>
          <a:p>
            <a:pPr marL="0" indent="0">
              <a:buNone/>
            </a:pPr>
            <a:r>
              <a:rPr lang="en-AU" sz="2800" i="1" dirty="0"/>
              <a:t>“Apart from the substantive merits, </a:t>
            </a:r>
            <a:r>
              <a:rPr lang="en-AU" sz="2800" b="1" i="1" dirty="0"/>
              <a:t>the feeling of participation</a:t>
            </a:r>
            <a:r>
              <a:rPr lang="en-AU" sz="2800" i="1" dirty="0"/>
              <a:t> in the process is perhaps the single most important factor in determining whether a negotiator accepts a proposal.”</a:t>
            </a:r>
            <a:br>
              <a:rPr lang="en-AU" sz="2800" i="1" dirty="0"/>
            </a:br>
            <a:br>
              <a:rPr lang="en-AU" sz="1800" b="0" dirty="0"/>
            </a:br>
            <a:r>
              <a:rPr lang="en-AU" sz="1800" b="0" dirty="0"/>
              <a:t>Ref: </a:t>
            </a:r>
            <a:r>
              <a:rPr lang="en-AU" sz="1800" b="0" i="1" dirty="0"/>
              <a:t>Getting to Yes</a:t>
            </a:r>
            <a:r>
              <a:rPr lang="en-AU" sz="1800" b="0" dirty="0"/>
              <a:t> by Fisher, </a:t>
            </a:r>
            <a:r>
              <a:rPr lang="en-AU" sz="1800" b="0" dirty="0" err="1"/>
              <a:t>Ury</a:t>
            </a:r>
            <a:r>
              <a:rPr lang="en-AU" sz="1800" b="0" dirty="0"/>
              <a:t> &amp; Patton</a:t>
            </a:r>
            <a:endParaRPr lang="en-US" dirty="0"/>
          </a:p>
        </p:txBody>
      </p:sp>
      <p:sp>
        <p:nvSpPr>
          <p:cNvPr id="4" name="Bent Arrow 3">
            <a:extLst>
              <a:ext uri="{FF2B5EF4-FFF2-40B4-BE49-F238E27FC236}">
                <a16:creationId xmlns:a16="http://schemas.microsoft.com/office/drawing/2014/main" id="{E1BEF296-B865-8DF7-0973-CD5BD8EB4114}"/>
              </a:ext>
            </a:extLst>
          </p:cNvPr>
          <p:cNvSpPr/>
          <p:nvPr/>
        </p:nvSpPr>
        <p:spPr>
          <a:xfrm rot="16200000">
            <a:off x="5172889" y="1678950"/>
            <a:ext cx="4351338" cy="4644688"/>
          </a:xfrm>
          <a:prstGeom prst="bentArrow">
            <a:avLst/>
          </a:prstGeom>
          <a:solidFill>
            <a:srgbClr val="0070C0">
              <a:alpha val="204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Bent Arrow 4">
            <a:extLst>
              <a:ext uri="{FF2B5EF4-FFF2-40B4-BE49-F238E27FC236}">
                <a16:creationId xmlns:a16="http://schemas.microsoft.com/office/drawing/2014/main" id="{ED175B82-28C4-AC68-1FAF-1CFE9E55B7A3}"/>
              </a:ext>
            </a:extLst>
          </p:cNvPr>
          <p:cNvSpPr/>
          <p:nvPr/>
        </p:nvSpPr>
        <p:spPr>
          <a:xfrm rot="5400000">
            <a:off x="2701570" y="1678950"/>
            <a:ext cx="4351338" cy="4644688"/>
          </a:xfrm>
          <a:prstGeom prst="bentArrow">
            <a:avLst/>
          </a:prstGeom>
          <a:solidFill>
            <a:srgbClr val="0070C0">
              <a:alpha val="20440"/>
            </a:srgb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1963-F8CF-8AA4-F053-19D4FBBF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tree stump&#10;&#10;Description automatically generated">
            <a:extLst>
              <a:ext uri="{FF2B5EF4-FFF2-40B4-BE49-F238E27FC236}">
                <a16:creationId xmlns:a16="http://schemas.microsoft.com/office/drawing/2014/main" id="{B3FBAC8E-6001-EB6A-E02E-D8387F6D1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40" b="5361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BFB261-5F68-C59B-CC85-E07CFC5E18EF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chemeClr val="bg1">
              <a:lumMod val="95000"/>
              <a:alpha val="79819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Create a ‘Thinking Environment’</a:t>
            </a:r>
          </a:p>
        </p:txBody>
      </p:sp>
    </p:spTree>
    <p:extLst>
      <p:ext uri="{BB962C8B-B14F-4D97-AF65-F5344CB8AC3E}">
        <p14:creationId xmlns:p14="http://schemas.microsoft.com/office/powerpoint/2010/main" val="175007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0A43-F5F8-3AC6-F4D6-9EBCB345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349C-2DEF-0468-4E5B-C1F3CEE8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Creating a ‘Thinking Environment’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585ADAF-496C-2A1D-005D-7355B429E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57426"/>
              </p:ext>
            </p:extLst>
          </p:nvPr>
        </p:nvGraphicFramePr>
        <p:xfrm>
          <a:off x="838200" y="1825625"/>
          <a:ext cx="10515600" cy="3916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69837">
                  <a:extLst>
                    <a:ext uri="{9D8B030D-6E8A-4147-A177-3AD203B41FA5}">
                      <a16:colId xmlns:a16="http://schemas.microsoft.com/office/drawing/2014/main" val="3083076450"/>
                    </a:ext>
                  </a:extLst>
                </a:gridCol>
                <a:gridCol w="8045763">
                  <a:extLst>
                    <a:ext uri="{9D8B030D-6E8A-4147-A177-3AD203B41FA5}">
                      <a16:colId xmlns:a16="http://schemas.microsoft.com/office/drawing/2014/main" val="830315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1. Attention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Minimise</a:t>
                      </a:r>
                      <a:r>
                        <a:rPr lang="en-US" sz="1600" b="0" dirty="0"/>
                        <a:t> distractions, listen deeply, demonstrate interest, avoid interrupting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26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2. Equality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Treat others as equals, give them equal time to think and speak, monitor ‘airtime distribution’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8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3. 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Relax, let go of impatience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3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4. Appreciation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Tell people what you appreciate and them and their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94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5. Feelings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Allow space for emotions to arise and be shared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8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6. Encouragement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 others to explore the edge of their thinking (it’s not a competition)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9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7.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Take time to absorb the relevant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6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8.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 space for people to express different perspectives, experiences and identities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0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9. Incisive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Ask questions to explore hidden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6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10.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Consider how the physical environment enhances comfort and respect for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801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274D36-AE92-A3A5-3F55-30DDC5BF1ED6}"/>
              </a:ext>
            </a:extLst>
          </p:cNvPr>
          <p:cNvSpPr txBox="1"/>
          <p:nvPr/>
        </p:nvSpPr>
        <p:spPr>
          <a:xfrm>
            <a:off x="838200" y="6295155"/>
            <a:ext cx="627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</a:t>
            </a:r>
            <a:r>
              <a:rPr lang="en-US" sz="1200" i="1" dirty="0"/>
              <a:t>Time to Think</a:t>
            </a:r>
            <a:r>
              <a:rPr lang="en-US" sz="1200" dirty="0"/>
              <a:t> by Nancy Kline (https://</a:t>
            </a:r>
            <a:r>
              <a:rPr lang="en-US" sz="1200" dirty="0" err="1"/>
              <a:t>www.timetothink.com</a:t>
            </a:r>
            <a:r>
              <a:rPr lang="en-US" sz="1200" dirty="0"/>
              <a:t>/thinking-environment/)</a:t>
            </a:r>
          </a:p>
        </p:txBody>
      </p:sp>
    </p:spTree>
    <p:extLst>
      <p:ext uri="{BB962C8B-B14F-4D97-AF65-F5344CB8AC3E}">
        <p14:creationId xmlns:p14="http://schemas.microsoft.com/office/powerpoint/2010/main" val="267642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6239-DC63-A992-0182-40F1B39E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could have one superpower, what would it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B6D0-F615-BDE4-9B1F-52634811C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[Insert graphic of superhero]</a:t>
            </a:r>
          </a:p>
        </p:txBody>
      </p:sp>
      <p:pic>
        <p:nvPicPr>
          <p:cNvPr id="5" name="Picture 4" descr="A group of action figures&#10;&#10;Description automatically generated">
            <a:extLst>
              <a:ext uri="{FF2B5EF4-FFF2-40B4-BE49-F238E27FC236}">
                <a16:creationId xmlns:a16="http://schemas.microsoft.com/office/drawing/2014/main" id="{3B8151A9-2210-0AEA-5428-5B01BD58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9864B-01FF-C0E3-340B-024684DEA453}"/>
              </a:ext>
            </a:extLst>
          </p:cNvPr>
          <p:cNvSpPr txBox="1"/>
          <p:nvPr/>
        </p:nvSpPr>
        <p:spPr>
          <a:xfrm>
            <a:off x="418475" y="751344"/>
            <a:ext cx="2954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If you could have just one superpower…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…what would it be?</a:t>
            </a:r>
          </a:p>
        </p:txBody>
      </p:sp>
    </p:spTree>
    <p:extLst>
      <p:ext uri="{BB962C8B-B14F-4D97-AF65-F5344CB8AC3E}">
        <p14:creationId xmlns:p14="http://schemas.microsoft.com/office/powerpoint/2010/main" val="178900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ACBD-5EBD-69B1-2FDF-0D38CD1E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several colored pencils&#10;&#10;Description automatically generated">
            <a:extLst>
              <a:ext uri="{FF2B5EF4-FFF2-40B4-BE49-F238E27FC236}">
                <a16:creationId xmlns:a16="http://schemas.microsoft.com/office/drawing/2014/main" id="{7BE1B90E-7822-BA0B-0F0D-78CF81A214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499"/>
            <a:ext cx="12192000" cy="78104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0C304-1C96-70C1-BF76-EBCD7F5F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6889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4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3DAC-071F-5A25-F275-B9BBEB06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Unpacking some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C5F9-E194-C423-EB39-FEB851E8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Teamwork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47864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B5D3-79BB-6E16-E12B-9004898C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7557-835D-A563-DE56-31B4BAD7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540000">
            <a:normAutofit/>
          </a:bodyPr>
          <a:lstStyle/>
          <a:p>
            <a:pPr marL="0" indent="0">
              <a:buNone/>
            </a:pPr>
            <a:r>
              <a:rPr lang="en-US" b="1" dirty="0"/>
              <a:t>From Influence…</a:t>
            </a:r>
          </a:p>
          <a:p>
            <a:pPr marL="0" indent="0">
              <a:buNone/>
            </a:pPr>
            <a:r>
              <a:rPr lang="en-US" sz="2400" dirty="0"/>
              <a:t>Teamwork as a process of mutual influence, the outcome being dependent on power dynamics</a:t>
            </a:r>
          </a:p>
          <a:p>
            <a:pPr marL="0" indent="0">
              <a:buNone/>
            </a:pPr>
            <a:r>
              <a:rPr lang="en-US" sz="2400" dirty="0"/>
              <a:t>Influence = flowing </a:t>
            </a:r>
            <a:r>
              <a:rPr lang="en-US" sz="2400" i="1" dirty="0"/>
              <a:t>into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…to Confluence</a:t>
            </a:r>
          </a:p>
          <a:p>
            <a:pPr marL="0" indent="0">
              <a:buNone/>
            </a:pPr>
            <a:r>
              <a:rPr lang="en-US" sz="2400" i="1" dirty="0"/>
              <a:t>Collaboration</a:t>
            </a:r>
            <a:r>
              <a:rPr lang="en-US" sz="2400" dirty="0"/>
              <a:t> as a process of leveraging diverse perspectives to co-create an optimal outcome</a:t>
            </a:r>
          </a:p>
          <a:p>
            <a:pPr marL="0" indent="0">
              <a:buNone/>
            </a:pPr>
            <a:r>
              <a:rPr lang="en-US" sz="2400" dirty="0"/>
              <a:t>Confluence = flowing </a:t>
            </a:r>
            <a:r>
              <a:rPr lang="en-US" sz="2400" i="1" dirty="0"/>
              <a:t>with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92482-1C92-9B3B-D306-29988255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Designing better conversations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CDC2D-BE98-4C71-1779-96AECC01B807}"/>
              </a:ext>
            </a:extLst>
          </p:cNvPr>
          <p:cNvGrpSpPr/>
          <p:nvPr/>
        </p:nvGrpSpPr>
        <p:grpSpPr>
          <a:xfrm>
            <a:off x="6975956" y="4096681"/>
            <a:ext cx="3424189" cy="2092942"/>
            <a:chOff x="7415822" y="4087906"/>
            <a:chExt cx="3424189" cy="2092942"/>
          </a:xfrm>
        </p:grpSpPr>
        <p:sp>
          <p:nvSpPr>
            <p:cNvPr id="4" name="Bent Arrow 3">
              <a:extLst>
                <a:ext uri="{FF2B5EF4-FFF2-40B4-BE49-F238E27FC236}">
                  <a16:creationId xmlns:a16="http://schemas.microsoft.com/office/drawing/2014/main" id="{A1CBC3A7-1137-1633-93F2-30F9E8CEAA26}"/>
                </a:ext>
              </a:extLst>
            </p:cNvPr>
            <p:cNvSpPr/>
            <p:nvPr/>
          </p:nvSpPr>
          <p:spPr>
            <a:xfrm rot="16200000">
              <a:off x="8680534" y="4017488"/>
              <a:ext cx="2089059" cy="2229895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Bent Arrow 4">
              <a:extLst>
                <a:ext uri="{FF2B5EF4-FFF2-40B4-BE49-F238E27FC236}">
                  <a16:creationId xmlns:a16="http://schemas.microsoft.com/office/drawing/2014/main" id="{E40077EA-C590-5DBE-050F-F1FE03E33995}"/>
                </a:ext>
              </a:extLst>
            </p:cNvPr>
            <p:cNvSpPr/>
            <p:nvPr/>
          </p:nvSpPr>
          <p:spPr>
            <a:xfrm rot="5400000">
              <a:off x="7486240" y="4021372"/>
              <a:ext cx="2089058" cy="2229894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D15CA115-FB47-B846-BC5B-9EFEA6E851F0}"/>
              </a:ext>
            </a:extLst>
          </p:cNvPr>
          <p:cNvSpPr/>
          <p:nvPr/>
        </p:nvSpPr>
        <p:spPr>
          <a:xfrm rot="10800000">
            <a:off x="3111902" y="4842306"/>
            <a:ext cx="2227729" cy="133834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E1AF91A-7ADB-9758-3FBC-2B43846A753D}"/>
              </a:ext>
            </a:extLst>
          </p:cNvPr>
          <p:cNvSpPr/>
          <p:nvPr/>
        </p:nvSpPr>
        <p:spPr>
          <a:xfrm>
            <a:off x="838200" y="4336342"/>
            <a:ext cx="3609814" cy="133834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C818-5694-602B-4679-DEBF81C0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46EB-8A63-9B5C-77E8-FC60C5B7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Three skills of Confluence</a:t>
            </a:r>
          </a:p>
        </p:txBody>
      </p:sp>
      <p:sp>
        <p:nvSpPr>
          <p:cNvPr id="5" name="Bent Arrow 4">
            <a:extLst>
              <a:ext uri="{FF2B5EF4-FFF2-40B4-BE49-F238E27FC236}">
                <a16:creationId xmlns:a16="http://schemas.microsoft.com/office/drawing/2014/main" id="{F122CC6D-06BE-7D1E-8249-C5568AB8FAB1}"/>
              </a:ext>
            </a:extLst>
          </p:cNvPr>
          <p:cNvSpPr/>
          <p:nvPr/>
        </p:nvSpPr>
        <p:spPr>
          <a:xfrm rot="16200000">
            <a:off x="5172889" y="1678950"/>
            <a:ext cx="4351338" cy="4644688"/>
          </a:xfrm>
          <a:prstGeom prst="ben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Bent Arrow 5">
            <a:extLst>
              <a:ext uri="{FF2B5EF4-FFF2-40B4-BE49-F238E27FC236}">
                <a16:creationId xmlns:a16="http://schemas.microsoft.com/office/drawing/2014/main" id="{954AA5CE-2411-8983-C651-2CF8534DB46E}"/>
              </a:ext>
            </a:extLst>
          </p:cNvPr>
          <p:cNvSpPr/>
          <p:nvPr/>
        </p:nvSpPr>
        <p:spPr>
          <a:xfrm rot="5400000">
            <a:off x="2701570" y="1678950"/>
            <a:ext cx="4351338" cy="4644688"/>
          </a:xfrm>
          <a:prstGeom prst="bentArrow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E9F5A-D564-8CD9-72BA-1046BAB46F6B}"/>
              </a:ext>
            </a:extLst>
          </p:cNvPr>
          <p:cNvSpPr txBox="1"/>
          <p:nvPr/>
        </p:nvSpPr>
        <p:spPr>
          <a:xfrm>
            <a:off x="2850337" y="5464120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Perspective-taking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B0188-B932-D888-FAF7-DA822292FCB9}"/>
              </a:ext>
            </a:extLst>
          </p:cNvPr>
          <p:cNvSpPr txBox="1"/>
          <p:nvPr/>
        </p:nvSpPr>
        <p:spPr>
          <a:xfrm>
            <a:off x="7185625" y="5464120"/>
            <a:ext cx="215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Perspective-sharing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F2826-B548-1866-F681-67AF7BB2DB8A}"/>
              </a:ext>
            </a:extLst>
          </p:cNvPr>
          <p:cNvSpPr txBox="1"/>
          <p:nvPr/>
        </p:nvSpPr>
        <p:spPr>
          <a:xfrm>
            <a:off x="5202405" y="2334897"/>
            <a:ext cx="1881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Perspective-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integrating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1221C-9E4A-0275-10FB-3139A7708C31}"/>
              </a:ext>
            </a:extLst>
          </p:cNvPr>
          <p:cNvSpPr txBox="1"/>
          <p:nvPr/>
        </p:nvSpPr>
        <p:spPr>
          <a:xfrm>
            <a:off x="8589454" y="1690688"/>
            <a:ext cx="2764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levels of skill: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Doing</a:t>
            </a:r>
          </a:p>
        </p:txBody>
      </p:sp>
    </p:spTree>
    <p:extLst>
      <p:ext uri="{BB962C8B-B14F-4D97-AF65-F5344CB8AC3E}">
        <p14:creationId xmlns:p14="http://schemas.microsoft.com/office/powerpoint/2010/main" val="41907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C1EE-BCD2-38DD-33BC-BB89F0E7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#1: Perspective-taking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538F-52F0-368E-0B64-7A67DC38D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Being:	Humility</a:t>
            </a:r>
          </a:p>
          <a:p>
            <a:pPr marL="0" indent="0">
              <a:buNone/>
            </a:pPr>
            <a:r>
              <a:rPr lang="en-US" dirty="0"/>
              <a:t>		Curiosity</a:t>
            </a:r>
          </a:p>
          <a:p>
            <a:pPr marL="0" indent="0">
              <a:buNone/>
            </a:pPr>
            <a:r>
              <a:rPr lang="en-US" dirty="0"/>
              <a:t>		Courage</a:t>
            </a:r>
          </a:p>
          <a:p>
            <a:pPr marL="0" indent="0">
              <a:buNone/>
            </a:pPr>
            <a:r>
              <a:rPr lang="en-US" dirty="0"/>
              <a:t>Seeing:	“I don’t have all the answers”</a:t>
            </a:r>
          </a:p>
          <a:p>
            <a:pPr marL="0" indent="0">
              <a:buNone/>
            </a:pPr>
            <a:r>
              <a:rPr lang="en-US" dirty="0"/>
              <a:t>		“I’m interested to learn how others might see it”</a:t>
            </a:r>
          </a:p>
          <a:p>
            <a:pPr marL="0" indent="0">
              <a:buNone/>
            </a:pPr>
            <a:r>
              <a:rPr lang="en-US" dirty="0"/>
              <a:t>Doing:	Ask questions to understand how others see things</a:t>
            </a:r>
          </a:p>
          <a:p>
            <a:pPr marL="0" indent="0">
              <a:buNone/>
            </a:pPr>
            <a:r>
              <a:rPr lang="en-US" dirty="0"/>
              <a:t>		Listen for the underlying perspectives and interests</a:t>
            </a:r>
          </a:p>
          <a:p>
            <a:pPr marL="0" indent="0">
              <a:buNone/>
            </a:pPr>
            <a:r>
              <a:rPr lang="en-US" dirty="0"/>
              <a:t>		Demonstrate empathy to build trust</a:t>
            </a:r>
          </a:p>
        </p:txBody>
      </p:sp>
    </p:spTree>
    <p:extLst>
      <p:ext uri="{BB962C8B-B14F-4D97-AF65-F5344CB8AC3E}">
        <p14:creationId xmlns:p14="http://schemas.microsoft.com/office/powerpoint/2010/main" val="24251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C0DBE-5E9B-6316-840F-DBDE0C69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unglasses with different colors&#10;&#10;Description automatically generated">
            <a:extLst>
              <a:ext uri="{FF2B5EF4-FFF2-40B4-BE49-F238E27FC236}">
                <a16:creationId xmlns:a16="http://schemas.microsoft.com/office/drawing/2014/main" id="{1CD9A173-AE74-DED4-74E4-05415E04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23" b="-376"/>
          <a:stretch/>
        </p:blipFill>
        <p:spPr>
          <a:xfrm>
            <a:off x="0" y="-2697480"/>
            <a:ext cx="12192000" cy="12252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F954B-BF49-BA53-2B5F-E8851CE0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95000"/>
              <a:alpha val="79819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Become a ‘frame collector’</a:t>
            </a:r>
          </a:p>
        </p:txBody>
      </p:sp>
    </p:spTree>
    <p:extLst>
      <p:ext uri="{BB962C8B-B14F-4D97-AF65-F5344CB8AC3E}">
        <p14:creationId xmlns:p14="http://schemas.microsoft.com/office/powerpoint/2010/main" val="154853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4A8E-474C-E043-83F9-274F9B3A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Become a ‘frame collector’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DF5A-5ADF-4E25-059D-B5BE3955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72000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Frame:</a:t>
            </a:r>
          </a:p>
          <a:p>
            <a:pPr marL="0" indent="0">
              <a:buNone/>
            </a:pPr>
            <a:r>
              <a:rPr lang="en-US" i="1" dirty="0"/>
              <a:t>“a set of ideas or facts that a person accepts and that influences the person's behavior, opinions, or decisions”</a:t>
            </a:r>
          </a:p>
          <a:p>
            <a:pPr marL="0" indent="0" algn="r">
              <a:buNone/>
            </a:pPr>
            <a:r>
              <a:rPr lang="en-US" dirty="0"/>
              <a:t>					 </a:t>
            </a:r>
            <a:r>
              <a:rPr lang="en-US" sz="1800" dirty="0"/>
              <a:t>(Cambridge Dictionary)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 of frames:</a:t>
            </a:r>
          </a:p>
          <a:p>
            <a:r>
              <a:rPr lang="en-US" dirty="0"/>
              <a:t>Personality (Big Five)</a:t>
            </a:r>
          </a:p>
          <a:p>
            <a:r>
              <a:rPr lang="en-US" dirty="0" err="1"/>
              <a:t>Behavioural</a:t>
            </a:r>
            <a:r>
              <a:rPr lang="en-US" dirty="0"/>
              <a:t> preferences</a:t>
            </a:r>
          </a:p>
          <a:p>
            <a:r>
              <a:rPr lang="en-US" dirty="0"/>
              <a:t>Demographics</a:t>
            </a:r>
          </a:p>
          <a:p>
            <a:r>
              <a:rPr lang="en-US" dirty="0"/>
              <a:t>Identity</a:t>
            </a:r>
          </a:p>
          <a:p>
            <a:r>
              <a:rPr lang="en-US" dirty="0"/>
              <a:t>Action logic</a:t>
            </a:r>
          </a:p>
          <a:p>
            <a:r>
              <a:rPr lang="en-US" dirty="0"/>
              <a:t>Geography</a:t>
            </a:r>
          </a:p>
          <a:p>
            <a:r>
              <a:rPr lang="en-US" dirty="0"/>
              <a:t>Culture (broadly defined)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Lived experience</a:t>
            </a:r>
          </a:p>
        </p:txBody>
      </p:sp>
    </p:spTree>
    <p:extLst>
      <p:ext uri="{BB962C8B-B14F-4D97-AF65-F5344CB8AC3E}">
        <p14:creationId xmlns:p14="http://schemas.microsoft.com/office/powerpoint/2010/main" val="7191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white square with black text and a blue star&#10;&#10;Description automatically generated">
            <a:extLst>
              <a:ext uri="{FF2B5EF4-FFF2-40B4-BE49-F238E27FC236}">
                <a16:creationId xmlns:a16="http://schemas.microsoft.com/office/drawing/2014/main" id="{606B33B5-8AE8-0268-2B6A-39A5E3F8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246" y="503646"/>
            <a:ext cx="5831074" cy="58507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0A0504-902A-E7EE-72D6-F85CE2F3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Digging deeper</a:t>
            </a:r>
          </a:p>
        </p:txBody>
      </p:sp>
    </p:spTree>
    <p:extLst>
      <p:ext uri="{BB962C8B-B14F-4D97-AF65-F5344CB8AC3E}">
        <p14:creationId xmlns:p14="http://schemas.microsoft.com/office/powerpoint/2010/main" val="55862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A2DB076FA27429AC8A76D9F738DFF" ma:contentTypeVersion="20" ma:contentTypeDescription="Create a new document." ma:contentTypeScope="" ma:versionID="ec35c97196e9cbd55060fa8e4c28c2ca">
  <xsd:schema xmlns:xsd="http://www.w3.org/2001/XMLSchema" xmlns:xs="http://www.w3.org/2001/XMLSchema" xmlns:p="http://schemas.microsoft.com/office/2006/metadata/properties" xmlns:ns2="4ce59db2-d127-47bc-bbfa-7fb47fae96ad" xmlns:ns3="201c1449-4e1f-4a69-ad44-b1648fb3010e" xmlns:ns4="f07d8113-1d44-46cb-baa5-a742d0650dfc" targetNamespace="http://schemas.microsoft.com/office/2006/metadata/properties" ma:root="true" ma:fieldsID="6407c1688b3f25f776382b540077453b" ns2:_="" ns3:_="" ns4:_="">
    <xsd:import namespace="4ce59db2-d127-47bc-bbfa-7fb47fae96ad"/>
    <xsd:import namespace="201c1449-4e1f-4a69-ad44-b1648fb3010e"/>
    <xsd:import namespace="f07d8113-1d44-46cb-baa5-a742d0650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Principle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9db2-d127-47bc-bbfa-7fb47fae9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b163b37-248a-4bdb-8038-6e8df1cc4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nciple" ma:index="26" nillable="true" ma:displayName="CPC Principle" ma:description="CPC Principle" ma:format="Dropdown" ma:internalName="Princip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Research"/>
                    <xsd:enumeration value="Partnership"/>
                    <xsd:enumeration value="Operations"/>
                  </xsd:restriction>
                </xsd:simpleType>
              </xsd:element>
            </xsd:sequence>
          </xsd:extension>
        </xsd:complexContent>
      </xsd:complexType>
    </xsd:element>
    <xsd:element name="Discipline" ma:index="27" nillable="true" ma:displayName="Discipline" ma:description="Associated Discipline" ma:format="Dropdown" ma:internalName="Discipli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ology"/>
                    <xsd:enumeration value="Dentistry"/>
                    <xsd:enumeration value="Medicine"/>
                    <xsd:enumeration value="Nursing"/>
                    <xsd:enumeration value="Optometry"/>
                    <xsd:enumeration value="Physiotherapy"/>
                    <xsd:enumeration value="Population Health"/>
                    <xsd:enumeration value="Social Work"/>
                    <xsd:enumeration value="Speech Patholo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c1449-4e1f-4a69-ad44-b1648fb30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d8113-1d44-46cb-baa5-a742d0650df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775be7a-4ad7-43cf-8f0a-b289a1cf6cc3}" ma:internalName="TaxCatchAll" ma:showField="CatchAllData" ma:web="201c1449-4e1f-4a69-ad44-b1648fb301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7d8113-1d44-46cb-baa5-a742d0650dfc" xsi:nil="true"/>
    <Principle xmlns="4ce59db2-d127-47bc-bbfa-7fb47fae96ad" xsi:nil="true"/>
    <Discipline xmlns="4ce59db2-d127-47bc-bbfa-7fb47fae96ad" xsi:nil="true"/>
    <lcf76f155ced4ddcb4097134ff3c332f xmlns="4ce59db2-d127-47bc-bbfa-7fb47fae96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DC11C2-777D-48DF-B30D-54108F6AC785}"/>
</file>

<file path=customXml/itemProps2.xml><?xml version="1.0" encoding="utf-8"?>
<ds:datastoreItem xmlns:ds="http://schemas.openxmlformats.org/officeDocument/2006/customXml" ds:itemID="{10C217F5-D835-42B6-9B96-9BEE157CCE93}"/>
</file>

<file path=customXml/itemProps3.xml><?xml version="1.0" encoding="utf-8"?>
<ds:datastoreItem xmlns:ds="http://schemas.openxmlformats.org/officeDocument/2006/customXml" ds:itemID="{BB40CC80-2E07-4550-AE85-5F7337C2C0EC}"/>
</file>

<file path=docProps/app.xml><?xml version="1.0" encoding="utf-8"?>
<Properties xmlns="http://schemas.openxmlformats.org/officeDocument/2006/extended-properties" xmlns:vt="http://schemas.openxmlformats.org/officeDocument/2006/docPropsVTypes">
  <TotalTime>10478</TotalTime>
  <Words>867</Words>
  <Application>Microsoft Macintosh PowerPoint</Application>
  <PresentationFormat>Widescreen</PresentationFormat>
  <Paragraphs>157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Wingdings</vt:lpstr>
      <vt:lpstr>Office Theme</vt:lpstr>
      <vt:lpstr>From Influence to Confluence</vt:lpstr>
      <vt:lpstr>If you could have one superpower, what would it be?</vt:lpstr>
      <vt:lpstr>Unpacking some key concepts</vt:lpstr>
      <vt:lpstr>Designing better conversations</vt:lpstr>
      <vt:lpstr>Three skills of Confluence</vt:lpstr>
      <vt:lpstr>#1: Perspective-taking</vt:lpstr>
      <vt:lpstr>Become a ‘frame collector’</vt:lpstr>
      <vt:lpstr>Become a ‘frame collector’</vt:lpstr>
      <vt:lpstr>Digging deeper</vt:lpstr>
      <vt:lpstr>#2: Perspective-sharing</vt:lpstr>
      <vt:lpstr>PowerPoint Presentation</vt:lpstr>
      <vt:lpstr>Show your work</vt:lpstr>
      <vt:lpstr>#3: Perspective-integrating</vt:lpstr>
      <vt:lpstr>PowerPoint Presentation</vt:lpstr>
      <vt:lpstr>Look for the ‘both/and’</vt:lpstr>
      <vt:lpstr>Find the balance in ‘both/and’ (example)</vt:lpstr>
      <vt:lpstr>From Influence to Confluence</vt:lpstr>
      <vt:lpstr>PowerPoint Presentation</vt:lpstr>
      <vt:lpstr>Creating a ‘Thinking Environment’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Chyonne Kreltszheim</dc:creator>
  <cp:lastModifiedBy>Chyonne Kreltszheim</cp:lastModifiedBy>
  <cp:revision>44</cp:revision>
  <cp:lastPrinted>2024-09-10T13:51:31Z</cp:lastPrinted>
  <dcterms:created xsi:type="dcterms:W3CDTF">2024-09-03T00:49:22Z</dcterms:created>
  <dcterms:modified xsi:type="dcterms:W3CDTF">2024-09-10T13:51:45Z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0x010100C20A2DB076FA27429AC8A76D9F738DFF</vt:lpwstr>
  </property>
</Properties>
</file>